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4" r:id="rId2"/>
  </p:sldMasterIdLst>
  <p:notesMasterIdLst>
    <p:notesMasterId r:id="rId9"/>
  </p:notesMasterIdLst>
  <p:sldIdLst>
    <p:sldId id="256" r:id="rId3"/>
    <p:sldId id="368" r:id="rId4"/>
    <p:sldId id="369" r:id="rId5"/>
    <p:sldId id="370" r:id="rId6"/>
    <p:sldId id="371" r:id="rId7"/>
    <p:sldId id="359" r:id="rId8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3651" autoAdjust="0"/>
  </p:normalViewPr>
  <p:slideViewPr>
    <p:cSldViewPr>
      <p:cViewPr varScale="1">
        <p:scale>
          <a:sx n="86" d="100"/>
          <a:sy n="86" d="100"/>
        </p:scale>
        <p:origin x="1382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          Opening statement at the 8</a:t>
            </a:r>
            <a:r>
              <a:rPr lang="en-US" sz="1200" b="0" i="0" u="none" strike="noStrike" kern="1200" cap="none" baseline="3000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Danube Academies Conference, Serbian Academy of Sciences and Arts, 21-21 September 2017, Belgrade</a:t>
            </a:r>
          </a:p>
          <a:p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          Presentation at Steering Platform on Research and Innovation for Western Balkans and ministerial meeting on research and innovation, 27-28 September 2017, Belgrade</a:t>
            </a:r>
          </a:p>
          <a:p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          Intervention at the 1</a:t>
            </a:r>
            <a:r>
              <a:rPr lang="en-US" sz="1200" b="0" i="0" u="none" strike="noStrike" kern="1200" cap="none" baseline="3000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Higher Education Danube Conference, 2-3 November 2017, Ulm, Germany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buSzPct val="25000"/>
            </a:pPr>
            <a:fld id="{00000000-1234-1234-1234-123412341234}" type="slidenum">
              <a:rPr lang="en-GB" smtClean="0">
                <a:solidFill>
                  <a:prstClr val="black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5</a:t>
            </a:fld>
            <a:endParaRPr lang="en-GB">
              <a:solidFill>
                <a:prstClr val="blac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6643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6849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3225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840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1779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8606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5633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1234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799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778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5274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5046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8. 6. 2021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kern="0"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kern="0"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208050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15616" y="4077072"/>
            <a:ext cx="7171951" cy="845607"/>
          </a:xfrm>
        </p:spPr>
        <p:txBody>
          <a:bodyPr>
            <a:normAutofit fontScale="90000"/>
          </a:bodyPr>
          <a:lstStyle/>
          <a:p>
            <a:pPr algn="ctr"/>
            <a:r>
              <a:rPr lang="sk-SK" b="1" dirty="0"/>
              <a:t>PA7 </a:t>
            </a:r>
            <a:r>
              <a:rPr lang="en-US" b="1" dirty="0"/>
              <a:t>activities in </a:t>
            </a:r>
            <a:r>
              <a:rPr lang="sr-Latn-RS" b="1" dirty="0"/>
              <a:t>the first half of </a:t>
            </a:r>
            <a:r>
              <a:rPr lang="en-US" b="1" dirty="0"/>
              <a:t>20</a:t>
            </a:r>
            <a:r>
              <a:rPr lang="sr-Latn-RS" b="1" dirty="0"/>
              <a:t>21</a:t>
            </a:r>
            <a:br>
              <a:rPr lang="sk-SK" b="1" dirty="0"/>
            </a:br>
            <a:endParaRPr lang="sk-SK" sz="2700" dirty="0">
              <a:solidFill>
                <a:srgbClr val="002060"/>
              </a:solidFill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654718" y="5034643"/>
            <a:ext cx="7632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dirty="0"/>
              <a:t>Dijana Štrbac, </a:t>
            </a:r>
            <a:r>
              <a:rPr lang="en-GB" sz="2000" dirty="0"/>
              <a:t>Jaroslava Szüdi </a:t>
            </a:r>
          </a:p>
          <a:p>
            <a:pPr algn="ctr"/>
            <a:r>
              <a:rPr lang="sk-SK" sz="2000" dirty="0"/>
              <a:t>PA7 Support team</a:t>
            </a:r>
          </a:p>
        </p:txBody>
      </p:sp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0" y="-34896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98" y="5966877"/>
            <a:ext cx="7254869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04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295449" y="274637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Objectives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and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Priorities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941630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155575" y="1208539"/>
            <a:ext cx="8741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269776" y="1208539"/>
            <a:ext cx="887422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Project duration: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01/2020 – 12/2022 </a:t>
            </a: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(36 months)</a:t>
            </a:r>
          </a:p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DTP Priority: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PA4. Well governed Danube Region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DTP </a:t>
            </a:r>
            <a:r>
              <a:rPr lang="sk-SK" b="1" kern="0" dirty="0" err="1">
                <a:solidFill>
                  <a:srgbClr val="1F497D"/>
                </a:solidFill>
                <a:cs typeface="Arial"/>
                <a:sym typeface="Arial"/>
              </a:rPr>
              <a:t>Specific</a:t>
            </a: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 </a:t>
            </a:r>
            <a:r>
              <a:rPr lang="sk-SK" b="1" kern="0" dirty="0" err="1">
                <a:solidFill>
                  <a:srgbClr val="1F497D"/>
                </a:solidFill>
                <a:cs typeface="Arial"/>
                <a:sym typeface="Arial"/>
              </a:rPr>
              <a:t>Objective</a:t>
            </a: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: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SO4.2 Support to the Governance and </a:t>
            </a:r>
            <a:r>
              <a:rPr lang="en-US" kern="0" dirty="0" err="1">
                <a:solidFill>
                  <a:srgbClr val="1F497D"/>
                </a:solidFill>
                <a:cs typeface="Arial"/>
                <a:sym typeface="Arial"/>
              </a:rPr>
              <a:t>Implem</a:t>
            </a:r>
            <a:r>
              <a:rPr lang="sr-Latn-RS" kern="0" dirty="0">
                <a:solidFill>
                  <a:srgbClr val="1F497D"/>
                </a:solidFill>
                <a:cs typeface="Arial"/>
                <a:sym typeface="Arial"/>
              </a:rPr>
              <a:t>e</a:t>
            </a:r>
            <a:r>
              <a:rPr lang="en-US" kern="0" dirty="0" err="1">
                <a:solidFill>
                  <a:srgbClr val="1F497D"/>
                </a:solidFill>
                <a:cs typeface="Arial"/>
                <a:sym typeface="Arial"/>
              </a:rPr>
              <a:t>ntation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 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	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of the EUSDR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Project partners: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Slovak Centre of Scientific and Technical Information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(SK)</a:t>
            </a:r>
          </a:p>
          <a:p>
            <a:pPr>
              <a:lnSpc>
                <a:spcPct val="150000"/>
              </a:lnSpc>
            </a:pP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		University of Belgrade (RS)</a:t>
            </a:r>
            <a:endParaRPr lang="sk-SK" sz="2000" b="1" kern="0" dirty="0">
              <a:solidFill>
                <a:srgbClr val="CC0099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Main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aim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according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to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the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Call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announcement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:</a:t>
            </a:r>
            <a:endParaRPr lang="sk-SK" u="sng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b="1" kern="0" dirty="0">
                <a:solidFill>
                  <a:srgbClr val="000000"/>
                </a:solidFill>
                <a:cs typeface="Arial"/>
                <a:sym typeface="Arial"/>
              </a:rPr>
              <a:t>„</a:t>
            </a:r>
            <a:r>
              <a:rPr lang="en-US" b="1" kern="0" dirty="0">
                <a:solidFill>
                  <a:srgbClr val="000000"/>
                </a:solidFill>
                <a:cs typeface="Arial"/>
                <a:sym typeface="Arial"/>
              </a:rPr>
              <a:t>improving the governance system and the capabilities and capacities of public institutions and key actors involved in complex transnational project development to implement the EUSDR in a more effective way</a:t>
            </a:r>
            <a:r>
              <a:rPr lang="sk-SK" b="1" kern="0" dirty="0">
                <a:solidFill>
                  <a:srgbClr val="000000"/>
                </a:solidFill>
                <a:cs typeface="Arial"/>
                <a:sym typeface="Arial"/>
              </a:rPr>
              <a:t>“</a:t>
            </a:r>
            <a:endParaRPr lang="sk-SK" b="1" kern="0" dirty="0">
              <a:solidFill>
                <a:srgbClr val="1F497D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514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295449" y="274637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Methodological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Approach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935129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307975" y="1129296"/>
            <a:ext cx="8510983" cy="5373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M</a:t>
            </a:r>
            <a:r>
              <a:rPr lang="en-US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ain</a:t>
            </a:r>
            <a:r>
              <a:rPr lang="en-US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 objective of the project</a:t>
            </a: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: </a:t>
            </a:r>
            <a:r>
              <a:rPr lang="en-US" sz="2000" i="1" dirty="0">
                <a:solidFill>
                  <a:srgbClr val="1F497D"/>
                </a:solidFill>
                <a:cs typeface="Calibri" pitchFamily="34" charset="0"/>
                <a:sym typeface="Arial"/>
              </a:rPr>
              <a:t>"to ensure the implementation of a stable and effective governance system for </a:t>
            </a:r>
            <a:r>
              <a:rPr lang="sr-Latn-RS" sz="2000" i="1" dirty="0">
                <a:solidFill>
                  <a:srgbClr val="1F497D"/>
                </a:solidFill>
                <a:cs typeface="Calibri" pitchFamily="34" charset="0"/>
                <a:sym typeface="Arial"/>
              </a:rPr>
              <a:t>EUSDR </a:t>
            </a:r>
            <a:r>
              <a:rPr lang="en-US" sz="2000" i="1" dirty="0">
                <a:solidFill>
                  <a:srgbClr val="1F497D"/>
                </a:solidFill>
                <a:cs typeface="Calibri" pitchFamily="34" charset="0"/>
                <a:sym typeface="Arial"/>
              </a:rPr>
              <a:t>PA7</a:t>
            </a:r>
            <a:r>
              <a:rPr lang="sr-Latn-RS" sz="2000" i="1" dirty="0">
                <a:solidFill>
                  <a:srgbClr val="1F497D"/>
                </a:solidFill>
                <a:cs typeface="Calibri" pitchFamily="34" charset="0"/>
                <a:sym typeface="Arial"/>
              </a:rPr>
              <a:t>“</a:t>
            </a:r>
            <a:endParaRPr lang="sk-SK" sz="2000" i="1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S</a:t>
            </a:r>
            <a:r>
              <a:rPr lang="en-US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pecific</a:t>
            </a:r>
            <a:r>
              <a:rPr lang="en-US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 objectives:</a:t>
            </a:r>
          </a:p>
          <a:p>
            <a:pPr marL="788670" lvl="1" indent="-514350">
              <a:spcBef>
                <a:spcPts val="500"/>
              </a:spcBef>
              <a:buClr>
                <a:srgbClr val="9FB8CD"/>
              </a:buClr>
              <a:buSzPct val="76000"/>
              <a:buFont typeface="+mj-lt"/>
              <a:buAutoNum type="romanUcPeriod"/>
            </a:pP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to support the SG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in implementing EUSDR</a:t>
            </a:r>
            <a:r>
              <a:rPr lang="sr-Latn-R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 PA7</a:t>
            </a:r>
            <a:endParaRPr lang="en-US" sz="200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788670" lvl="1" indent="-514350">
              <a:spcBef>
                <a:spcPts val="500"/>
              </a:spcBef>
              <a:buClr>
                <a:srgbClr val="9FB8CD"/>
              </a:buClr>
              <a:buSzPct val="76000"/>
              <a:buFont typeface="+mj-lt"/>
              <a:buAutoNum type="romanUcPeriod"/>
            </a:pPr>
            <a:r>
              <a:rPr lang="sr-Latn-R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t</a:t>
            </a: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o support policy development and policy</a:t>
            </a:r>
            <a:r>
              <a:rPr lang="sr-Latn-R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initiatives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as well as usage of cutting edge</a:t>
            </a:r>
            <a:r>
              <a:rPr lang="sr-Latn-R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knowledge (EU/international, as appropriate)</a:t>
            </a:r>
            <a:endParaRPr lang="sr-Latn-RS" sz="200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788670" lvl="1" indent="-514350">
              <a:spcBef>
                <a:spcPts val="500"/>
              </a:spcBef>
              <a:buClr>
                <a:srgbClr val="9FB8CD"/>
              </a:buClr>
              <a:buSzPct val="76000"/>
              <a:buFont typeface="+mj-lt"/>
              <a:buAutoNum type="romanUcPeriod"/>
            </a:pP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to enhance coordination between PA`s actors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and to encourage involvement of key stakeholders in </a:t>
            </a:r>
            <a:r>
              <a:rPr lang="sr-Latn-R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the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 PA7 activities</a:t>
            </a:r>
            <a:endParaRPr lang="sk-SK" sz="200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sk-SK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Work</a:t>
            </a: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 </a:t>
            </a:r>
            <a:r>
              <a:rPr lang="sk-SK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packages</a:t>
            </a: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:</a:t>
            </a:r>
          </a:p>
          <a:p>
            <a:pPr marL="548640" lvl="1" indent="-274320">
              <a:lnSpc>
                <a:spcPct val="150000"/>
              </a:lnSpc>
              <a:spcBef>
                <a:spcPts val="500"/>
              </a:spcBef>
              <a:buClr>
                <a:srgbClr val="9FB8CD"/>
              </a:buClr>
              <a:buSzPct val="76000"/>
              <a:buFont typeface="Wingdings" panose="05000000000000000000" pitchFamily="2" charset="2"/>
              <a:buChar char="Ø"/>
            </a:pPr>
            <a:endParaRPr lang="sk-SK" sz="2100" b="1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548640" lvl="1" indent="-274320">
              <a:lnSpc>
                <a:spcPct val="150000"/>
              </a:lnSpc>
              <a:spcBef>
                <a:spcPts val="500"/>
              </a:spcBef>
              <a:buClr>
                <a:srgbClr val="9FB8CD"/>
              </a:buClr>
              <a:buSzPct val="76000"/>
              <a:buFont typeface="Wingdings" panose="05000000000000000000" pitchFamily="2" charset="2"/>
              <a:buChar char="Ø"/>
            </a:pPr>
            <a:endParaRPr lang="sk-SK" sz="2400" b="1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548640" lvl="1" indent="-274320">
              <a:lnSpc>
                <a:spcPct val="150000"/>
              </a:lnSpc>
              <a:spcBef>
                <a:spcPts val="500"/>
              </a:spcBef>
              <a:buClr>
                <a:srgbClr val="9FB8CD"/>
              </a:buClr>
              <a:buSzPct val="76000"/>
              <a:buFont typeface="Wingdings" panose="05000000000000000000" pitchFamily="2" charset="2"/>
              <a:buChar char="Ø"/>
            </a:pPr>
            <a:endParaRPr lang="sk-SK" sz="2100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70965" y="5157192"/>
            <a:ext cx="2662362" cy="88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WP1: Management</a:t>
            </a:r>
            <a:r>
              <a:rPr lang="sr-Latn-R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sr-Latn-RS" sz="1600" b="1" dirty="0" err="1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</a:t>
            </a:r>
            <a:r>
              <a:rPr lang="sr-Latn-R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sr-Latn-RS" sz="1600" b="1" dirty="0" err="1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Communication</a:t>
            </a:r>
            <a:endParaRPr lang="sk-SK" sz="1600" b="1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3139194" y="5157192"/>
            <a:ext cx="2793628" cy="88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2: Policy development</a:t>
            </a:r>
            <a:endParaRPr lang="sk-SK" sz="1600" b="1" dirty="0">
              <a:solidFill>
                <a:srgbClr val="FFFFFF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3" name="Obdĺžnik 12"/>
          <p:cNvSpPr/>
          <p:nvPr/>
        </p:nvSpPr>
        <p:spPr>
          <a:xfrm>
            <a:off x="6220484" y="5154025"/>
            <a:ext cx="2694361" cy="88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 algn="ctr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3:  Cooperation and Coordination</a:t>
            </a:r>
          </a:p>
        </p:txBody>
      </p:sp>
    </p:spTree>
    <p:extLst>
      <p:ext uri="{BB962C8B-B14F-4D97-AF65-F5344CB8AC3E}">
        <p14:creationId xmlns:p14="http://schemas.microsoft.com/office/powerpoint/2010/main" val="1929486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155575" y="214091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Work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Packages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(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WPs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)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784061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-183997" y="1753895"/>
            <a:ext cx="3275856" cy="502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sr-Latn-R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C</a:t>
            </a:r>
            <a:r>
              <a:rPr lang="en-US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oordination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and facilitation tasks</a:t>
            </a:r>
            <a:r>
              <a:rPr lang="sr-Latn-R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; 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s</a:t>
            </a:r>
            <a:r>
              <a:rPr lang="en-US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ound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management of EUSDR related activities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; e</a:t>
            </a:r>
            <a:r>
              <a:rPr lang="en-US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fficient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us</a:t>
            </a:r>
            <a:r>
              <a:rPr lang="sk-SK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age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of resources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;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s</a:t>
            </a:r>
            <a:r>
              <a:rPr lang="en-US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upport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of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better publicity and visibility of PA7 </a:t>
            </a:r>
            <a:endParaRPr lang="sr-Latn-RS" kern="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sr-Latn-RS" b="1" u="sng" kern="0" dirty="0" err="1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  <a:sym typeface="Arial"/>
              </a:rPr>
              <a:t>Activities</a:t>
            </a:r>
            <a:r>
              <a:rPr lang="sr-Latn-RS" b="1" u="sng" kern="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  <a:sym typeface="Arial"/>
              </a:rPr>
              <a:t>:</a:t>
            </a: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Project management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Participation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in 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relevant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meetings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/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events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Communication setup, Coordination and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en-U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Storytelling book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Publicity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and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promotion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endParaRPr lang="sk-SK" b="1" kern="0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746178" y="1706176"/>
            <a:ext cx="3531642" cy="4678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Studies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policy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papers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workshops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and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interventions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on PA7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activities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: 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targets, participation in the H2020/Horizon Europe </a:t>
            </a:r>
            <a:r>
              <a:rPr lang="en-U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programme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and RIS3 development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.</a:t>
            </a:r>
          </a:p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Font typeface="Arial"/>
              <a:buNone/>
            </a:pPr>
            <a:r>
              <a:rPr lang="sr-Latn-RS" sz="1800" b="1" u="sng" dirty="0" err="1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Activities</a:t>
            </a:r>
            <a:r>
              <a:rPr lang="sr-Latn-RS" sz="1800" b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:</a:t>
            </a: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PA7 actions and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recommendations for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DR countries in H2020 and upcoming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Horizon Europe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sr-Latn-R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Analyzing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PA7 </a:t>
            </a:r>
            <a:r>
              <a:rPr lang="sr-Latn-R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actions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0" indent="0">
              <a:buClr>
                <a:srgbClr val="000000"/>
              </a:buClr>
              <a:buFont typeface="Arial"/>
              <a:buNone/>
            </a:pPr>
            <a:endParaRPr lang="sr-Latn-RS" sz="1800" kern="0" dirty="0">
              <a:solidFill>
                <a:srgbClr val="003399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868145" y="1706176"/>
            <a:ext cx="3275856" cy="4678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S</a:t>
            </a:r>
            <a:r>
              <a:rPr lang="en-U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trengthen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ing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cooperation with other PAs,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MRSs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relevant EU institutions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and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Quadruple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helix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stakeholders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.</a:t>
            </a:r>
            <a:br>
              <a:rPr lang="sk-SK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</a:br>
            <a:endParaRPr lang="sk-SK" sz="1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Calibri" pitchFamily="34" charset="0"/>
            </a:endParaRPr>
          </a:p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endParaRPr lang="sk-SK" sz="1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Calibri" pitchFamily="34" charset="0"/>
            </a:endParaRPr>
          </a:p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r>
              <a:rPr lang="sr-Latn-RS" sz="1800" b="1" u="sng" dirty="0" err="1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Activities</a:t>
            </a:r>
            <a:r>
              <a:rPr lang="sr-Latn-RS" sz="1800" b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:</a:t>
            </a: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Capitalisation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Strategy - DTP, other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programmes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and </a:t>
            </a:r>
            <a:r>
              <a:rPr lang="sr-Latn-R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MRSs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Cross-cutting actions focused on quadruple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helix cooperation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PA7 working groups revitalization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endParaRPr lang="en-US" sz="1100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>
              <a:buClr>
                <a:srgbClr val="000000"/>
              </a:buClr>
              <a:buFont typeface="Wingdings" pitchFamily="2" charset="2"/>
              <a:buChar char="Ø"/>
            </a:pPr>
            <a:endParaRPr lang="sr-Latn-RS" sz="1800" kern="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120031" y="1021131"/>
            <a:ext cx="2667800" cy="600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WP1: Management and Communication</a:t>
            </a:r>
            <a:endParaRPr lang="sk-SK" sz="1400" b="1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6" name="Obdĺžnik 15"/>
          <p:cNvSpPr/>
          <p:nvPr/>
        </p:nvSpPr>
        <p:spPr>
          <a:xfrm>
            <a:off x="3033549" y="1017373"/>
            <a:ext cx="3064733" cy="621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2: Policy</a:t>
            </a:r>
            <a:r>
              <a:rPr lang="sk-SK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Development</a:t>
            </a:r>
            <a:endParaRPr lang="sk-SK" sz="1600" b="1" dirty="0">
              <a:solidFill>
                <a:srgbClr val="FFFFFF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8" name="Obdĺžnik 17"/>
          <p:cNvSpPr/>
          <p:nvPr/>
        </p:nvSpPr>
        <p:spPr>
          <a:xfrm>
            <a:off x="6277820" y="1010727"/>
            <a:ext cx="2746149" cy="603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 algn="ctr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3:  Cooperation </a:t>
            </a:r>
            <a:b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</a:b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Coordination</a:t>
            </a:r>
          </a:p>
        </p:txBody>
      </p:sp>
    </p:spTree>
    <p:extLst>
      <p:ext uri="{BB962C8B-B14F-4D97-AF65-F5344CB8AC3E}">
        <p14:creationId xmlns:p14="http://schemas.microsoft.com/office/powerpoint/2010/main" val="4088733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246958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73715" y="160338"/>
            <a:ext cx="9327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What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was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en-GB" sz="2800" b="1" kern="0" dirty="0">
                <a:solidFill>
                  <a:srgbClr val="7030A0"/>
                </a:solidFill>
                <a:cs typeface="Arial"/>
                <a:sym typeface="Arial"/>
              </a:rPr>
              <a:t>achieved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in the fist half of 2021?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784061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-12583" y="1664416"/>
            <a:ext cx="327068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PA7 team meetings</a:t>
            </a:r>
          </a:p>
          <a:p>
            <a:pPr marL="185738" indent="-185738">
              <a:buFontTx/>
              <a:buChar char="-"/>
            </a:pPr>
            <a:endParaRPr lang="sk-SK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Events: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RS" sz="1400" dirty="0">
                <a:solidFill>
                  <a:srgbClr val="002060"/>
                </a:solidFill>
                <a:sym typeface="Arial"/>
              </a:rPr>
              <a:t>EuroAccess</a:t>
            </a:r>
            <a:r>
              <a:rPr lang="en-US" sz="1400" dirty="0">
                <a:solidFill>
                  <a:srgbClr val="002060"/>
                </a:solidFill>
                <a:sym typeface="Arial"/>
              </a:rPr>
              <a:t>Webinar (January 12th)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k-SK" sz="1400" kern="0" dirty="0" err="1">
                <a:solidFill>
                  <a:srgbClr val="002060"/>
                </a:solidFill>
                <a:cs typeface="Arial"/>
                <a:sym typeface="Arial"/>
              </a:rPr>
              <a:t>PACs</a:t>
            </a:r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 workshop on prerequisites for successful EUSDR implementation (January 19th)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NC-PAC meeting (March 2nd)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PACs informal consultations on EUSDR Roadmaps (March 30th)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DSP workshop on stakeholder management (May 26th)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k-SK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Communication and visibility: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News and updates on 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the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PA7 website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 and social media accounts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Preparing materials for the „EUSDR10“ campaign</a:t>
            </a: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2060"/>
                </a:solidFill>
                <a:sym typeface="Arial"/>
              </a:rPr>
              <a:t>First PA7 online stream with a DR scientist (topic: </a:t>
            </a:r>
            <a:r>
              <a:rPr lang="sr-Latn-RS" sz="1400" dirty="0">
                <a:solidFill>
                  <a:srgbClr val="002060"/>
                </a:solidFill>
                <a:sym typeface="Arial"/>
              </a:rPr>
              <a:t>C</a:t>
            </a:r>
            <a:r>
              <a:rPr lang="en-US" sz="1400" dirty="0">
                <a:solidFill>
                  <a:srgbClr val="002060"/>
                </a:solidFill>
                <a:sym typeface="Arial"/>
              </a:rPr>
              <a:t>ovid-19 vaccination)</a:t>
            </a:r>
            <a:endParaRPr lang="sr-Latn-RS" sz="1400" dirty="0">
              <a:solidFill>
                <a:srgbClr val="002060"/>
              </a:solidFill>
              <a:sym typeface="Arial"/>
            </a:endParaRPr>
          </a:p>
          <a:p>
            <a:pPr marL="285750" indent="-285750">
              <a:buFontTx/>
              <a:buChar char="-"/>
            </a:pPr>
            <a:endParaRPr lang="sr-Latn-R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185738" indent="-185738">
              <a:buFontTx/>
              <a:buChar char="-"/>
            </a:pP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120031" y="1021131"/>
            <a:ext cx="2945462" cy="600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WP1: Management</a:t>
            </a:r>
            <a:r>
              <a:rPr lang="sr-Latn-R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Communication</a:t>
            </a:r>
            <a:endParaRPr lang="sk-SK" sz="1400" b="1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6" name="Obdĺžnik 15"/>
          <p:cNvSpPr/>
          <p:nvPr/>
        </p:nvSpPr>
        <p:spPr>
          <a:xfrm>
            <a:off x="3245031" y="1017373"/>
            <a:ext cx="2985366" cy="621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2: Policy</a:t>
            </a:r>
            <a:r>
              <a:rPr lang="sk-SK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Development</a:t>
            </a:r>
            <a:endParaRPr lang="sk-SK" sz="1600" b="1" dirty="0">
              <a:solidFill>
                <a:srgbClr val="FFFFFF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8" name="Obdĺžnik 17"/>
          <p:cNvSpPr/>
          <p:nvPr/>
        </p:nvSpPr>
        <p:spPr>
          <a:xfrm>
            <a:off x="6427496" y="1010727"/>
            <a:ext cx="2596473" cy="603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 algn="ctr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3:  Cooperation </a:t>
            </a:r>
            <a:b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</a:b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Coordination</a:t>
            </a:r>
          </a:p>
        </p:txBody>
      </p:sp>
      <p:sp>
        <p:nvSpPr>
          <p:cNvPr id="19" name="BlokTextu 18"/>
          <p:cNvSpPr txBox="1"/>
          <p:nvPr/>
        </p:nvSpPr>
        <p:spPr>
          <a:xfrm>
            <a:off x="6092730" y="1603555"/>
            <a:ext cx="3019716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85738" algn="l"/>
              </a:tabLst>
            </a:pP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     Events:</a:t>
            </a:r>
          </a:p>
          <a:p>
            <a:pPr marL="285750" indent="-285750">
              <a:buFont typeface="Wingdings" panose="05000000000000000000" pitchFamily="2" charset="2"/>
              <a:buChar char="§"/>
              <a:tabLst>
                <a:tab pos="185738" algn="l"/>
              </a:tabLst>
            </a:pPr>
            <a:r>
              <a:rPr lang="en-US" sz="1300" dirty="0">
                <a:solidFill>
                  <a:srgbClr val="002060"/>
                </a:solidFill>
                <a:sym typeface="Arial"/>
              </a:rPr>
              <a:t>Interact meeting on How to better use </a:t>
            </a:r>
            <a:r>
              <a:rPr lang="en-US" sz="1300" dirty="0" err="1">
                <a:solidFill>
                  <a:srgbClr val="002060"/>
                </a:solidFill>
                <a:sym typeface="Arial"/>
              </a:rPr>
              <a:t>Capitalisation</a:t>
            </a:r>
            <a:r>
              <a:rPr lang="en-US" sz="1300" dirty="0">
                <a:solidFill>
                  <a:srgbClr val="002060"/>
                </a:solidFill>
                <a:sym typeface="Arial"/>
              </a:rPr>
              <a:t> after 2020 (February 18)</a:t>
            </a:r>
          </a:p>
          <a:p>
            <a:pPr marL="285750" indent="-285750">
              <a:buFont typeface="Wingdings" panose="05000000000000000000" pitchFamily="2" charset="2"/>
              <a:buChar char="§"/>
              <a:tabLst>
                <a:tab pos="185738" algn="l"/>
              </a:tabLst>
            </a:pPr>
            <a:r>
              <a:rPr lang="sr-Latn-RS" sz="1300" kern="0" dirty="0">
                <a:solidFill>
                  <a:srgbClr val="002060"/>
                </a:solidFill>
                <a:cs typeface="Arial"/>
                <a:sym typeface="Arial"/>
              </a:rPr>
              <a:t>A</a:t>
            </a:r>
            <a:r>
              <a:rPr lang="en-US" sz="1300" kern="0" dirty="0" err="1">
                <a:solidFill>
                  <a:srgbClr val="002060"/>
                </a:solidFill>
                <a:cs typeface="Arial"/>
                <a:sym typeface="Arial"/>
              </a:rPr>
              <a:t>drion</a:t>
            </a:r>
            <a:r>
              <a:rPr lang="en-US" sz="1300" kern="0" dirty="0">
                <a:solidFill>
                  <a:srgbClr val="002060"/>
                </a:solidFill>
                <a:cs typeface="Arial"/>
                <a:sym typeface="Arial"/>
              </a:rPr>
              <a:t> special event: Boosting innovation and facilitating the EU integration process to the Western Balkans: the case of </a:t>
            </a:r>
            <a:r>
              <a:rPr lang="sr-Latn-RS" sz="1300" kern="0" dirty="0">
                <a:solidFill>
                  <a:srgbClr val="002060"/>
                </a:solidFill>
                <a:cs typeface="Arial"/>
                <a:sym typeface="Arial"/>
              </a:rPr>
              <a:t>RIS3 </a:t>
            </a:r>
            <a:r>
              <a:rPr lang="en-US" sz="1300" kern="0" dirty="0">
                <a:solidFill>
                  <a:srgbClr val="002060"/>
                </a:solidFill>
                <a:cs typeface="Arial"/>
                <a:sym typeface="Arial"/>
              </a:rPr>
              <a:t>as best practices supported by A</a:t>
            </a:r>
            <a:r>
              <a:rPr lang="sr-Latn-RS" sz="1300" kern="0" dirty="0">
                <a:solidFill>
                  <a:srgbClr val="002060"/>
                </a:solidFill>
                <a:cs typeface="Arial"/>
                <a:sym typeface="Arial"/>
              </a:rPr>
              <a:t>drion (May 12th)</a:t>
            </a:r>
          </a:p>
          <a:p>
            <a:pPr marL="285750" indent="-285750">
              <a:buFont typeface="Wingdings" panose="05000000000000000000" pitchFamily="2" charset="2"/>
              <a:buChar char="§"/>
              <a:tabLst>
                <a:tab pos="185738" algn="l"/>
              </a:tabLst>
            </a:pPr>
            <a:r>
              <a:rPr lang="en-US" sz="1300" kern="0" dirty="0">
                <a:solidFill>
                  <a:srgbClr val="002060"/>
                </a:solidFill>
                <a:cs typeface="Arial"/>
                <a:sym typeface="Arial"/>
              </a:rPr>
              <a:t>UN STI Forum 2021</a:t>
            </a:r>
            <a:r>
              <a:rPr lang="sr-Latn-RS" sz="1300" kern="0" dirty="0">
                <a:solidFill>
                  <a:srgbClr val="002060"/>
                </a:solidFill>
                <a:cs typeface="Arial"/>
                <a:sym typeface="Arial"/>
              </a:rPr>
              <a:t>: </a:t>
            </a:r>
            <a:r>
              <a:rPr lang="en-US" sz="1300" kern="0" dirty="0">
                <a:solidFill>
                  <a:srgbClr val="002060"/>
                </a:solidFill>
                <a:cs typeface="Arial"/>
                <a:sym typeface="Arial"/>
              </a:rPr>
              <a:t>High-Level Side Event on STI</a:t>
            </a:r>
            <a:r>
              <a:rPr lang="sr-Latn-RS" sz="13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en-US" sz="1300" kern="0" dirty="0">
                <a:solidFill>
                  <a:srgbClr val="002060"/>
                </a:solidFill>
                <a:cs typeface="Arial"/>
                <a:sym typeface="Arial"/>
              </a:rPr>
              <a:t>for SDGs Roadmaps</a:t>
            </a:r>
            <a:r>
              <a:rPr lang="sr-Latn-RS" sz="1300" kern="0" dirty="0">
                <a:solidFill>
                  <a:srgbClr val="002060"/>
                </a:solidFill>
                <a:cs typeface="Arial"/>
                <a:sym typeface="Arial"/>
              </a:rPr>
              <a:t> (May 3rd)</a:t>
            </a:r>
          </a:p>
          <a:p>
            <a:pPr>
              <a:tabLst>
                <a:tab pos="185738" algn="l"/>
              </a:tabLst>
            </a:pPr>
            <a:endParaRPr lang="sr-Latn-RS" sz="12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spcAft>
                <a:spcPts val="600"/>
              </a:spcAft>
              <a:buFontTx/>
              <a:buChar char="-"/>
              <a:tabLst>
                <a:tab pos="185738" algn="l"/>
              </a:tabLst>
            </a:pPr>
            <a:r>
              <a:rPr lang="sr-Latn-RS" sz="1300" kern="0" dirty="0">
                <a:solidFill>
                  <a:srgbClr val="002060"/>
                </a:solidFill>
                <a:cs typeface="Arial"/>
                <a:sym typeface="Arial"/>
              </a:rPr>
              <a:t>Adopted</a:t>
            </a:r>
            <a:r>
              <a:rPr lang="en-US" sz="1300" kern="0" dirty="0">
                <a:solidFill>
                  <a:srgbClr val="002060"/>
                </a:solidFill>
                <a:cs typeface="Arial"/>
                <a:sym typeface="Arial"/>
              </a:rPr>
              <a:t> Action plan for Serbian RIS3 </a:t>
            </a:r>
            <a:r>
              <a:rPr lang="sr-Latn-RS" sz="1300" kern="0" dirty="0">
                <a:solidFill>
                  <a:srgbClr val="002060"/>
                </a:solidFill>
                <a:cs typeface="Arial"/>
                <a:sym typeface="Arial"/>
              </a:rPr>
              <a:t> (April 14th)</a:t>
            </a:r>
            <a:endParaRPr lang="en-US" sz="13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spcAft>
                <a:spcPts val="600"/>
              </a:spcAft>
              <a:buFontTx/>
              <a:buChar char="-"/>
              <a:tabLst>
                <a:tab pos="185738" algn="l"/>
              </a:tabLst>
            </a:pPr>
            <a:r>
              <a:rPr lang="en-US" sz="1300" dirty="0">
                <a:solidFill>
                  <a:srgbClr val="002060"/>
                </a:solidFill>
                <a:sym typeface="Arial"/>
              </a:rPr>
              <a:t>Preparation of the cross-MRS brochure on best practices on digital education</a:t>
            </a:r>
          </a:p>
          <a:p>
            <a:pPr marL="285750" indent="-285750">
              <a:spcAft>
                <a:spcPts val="600"/>
              </a:spcAft>
              <a:buFontTx/>
              <a:buChar char="-"/>
              <a:tabLst>
                <a:tab pos="185738" algn="l"/>
              </a:tabLst>
            </a:pPr>
            <a:r>
              <a:rPr lang="en-US" sz="1300" dirty="0">
                <a:solidFill>
                  <a:srgbClr val="002060"/>
                </a:solidFill>
                <a:sym typeface="Arial"/>
              </a:rPr>
              <a:t>Regular cooperation with other PAs and EUSDR SK presidency </a:t>
            </a:r>
            <a:endParaRPr lang="sr-Latn-RS" sz="1300" dirty="0">
              <a:solidFill>
                <a:srgbClr val="002060"/>
              </a:solidFill>
              <a:sym typeface="Arial"/>
            </a:endParaRPr>
          </a:p>
          <a:p>
            <a:pPr marL="285750" indent="-285750">
              <a:spcAft>
                <a:spcPts val="600"/>
              </a:spcAft>
              <a:buFontTx/>
              <a:buChar char="-"/>
              <a:tabLst>
                <a:tab pos="185738" algn="l"/>
              </a:tabLst>
            </a:pPr>
            <a:r>
              <a:rPr lang="sr-Latn-RS" sz="1300" kern="0" dirty="0">
                <a:solidFill>
                  <a:srgbClr val="002060"/>
                </a:solidFill>
                <a:cs typeface="Arial"/>
                <a:sym typeface="Arial"/>
              </a:rPr>
              <a:t>Updated </a:t>
            </a:r>
            <a:r>
              <a:rPr lang="en-US" sz="1300" kern="0" dirty="0">
                <a:solidFill>
                  <a:srgbClr val="002060"/>
                </a:solidFill>
                <a:cs typeface="Arial"/>
                <a:sym typeface="Arial"/>
              </a:rPr>
              <a:t>PA7 WGs</a:t>
            </a:r>
            <a:endParaRPr lang="sr-Latn-RS" sz="1300" kern="0" dirty="0">
              <a:solidFill>
                <a:srgbClr val="002060"/>
              </a:solidFill>
              <a:cs typeface="Arial"/>
              <a:sym typeface="Arial"/>
            </a:endParaRPr>
          </a:p>
        </p:txBody>
      </p:sp>
      <p:sp>
        <p:nvSpPr>
          <p:cNvPr id="20" name="BlokTextu 19"/>
          <p:cNvSpPr txBox="1"/>
          <p:nvPr/>
        </p:nvSpPr>
        <p:spPr>
          <a:xfrm>
            <a:off x="3245031" y="1669191"/>
            <a:ext cx="2945857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H2020 data collection and systematization</a:t>
            </a:r>
          </a:p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Prepared analysis „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Participation of the Danube Region Countries in Horizon 2020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“</a:t>
            </a:r>
          </a:p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Organising stakeholder workshop „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Increasing participation of the Danube Region countries in Horizon Europe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“</a:t>
            </a:r>
          </a:p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RIS3 data collection</a:t>
            </a:r>
          </a:p>
        </p:txBody>
      </p:sp>
    </p:spTree>
    <p:extLst>
      <p:ext uri="{BB962C8B-B14F-4D97-AF65-F5344CB8AC3E}">
        <p14:creationId xmlns:p14="http://schemas.microsoft.com/office/powerpoint/2010/main" val="174563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10791" y="6258211"/>
            <a:ext cx="8496944" cy="57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782786" y="8332336"/>
            <a:ext cx="1259671" cy="8509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sk-SK" u="sng" dirty="0"/>
          </a:p>
          <a:p>
            <a:pPr marL="0" indent="0">
              <a:buNone/>
            </a:pPr>
            <a:r>
              <a:rPr lang="sk-SK" sz="2400" dirty="0">
                <a:solidFill>
                  <a:srgbClr val="0070C0"/>
                </a:solidFill>
              </a:rPr>
              <a:t>                                tomas.tabis@minedu.sk		</a:t>
            </a:r>
            <a:r>
              <a:rPr lang="en-US" sz="2400" dirty="0">
                <a:solidFill>
                  <a:srgbClr val="0070C0"/>
                </a:solidFill>
              </a:rPr>
              <a:t>     </a:t>
            </a:r>
            <a:endParaRPr lang="en-GB" dirty="0"/>
          </a:p>
        </p:txBody>
      </p:sp>
      <p:pic>
        <p:nvPicPr>
          <p:cNvPr id="7" name="Picture 2" descr="C:\Users\Blaskó\Desktop\4da56c6e4199ee90672a68bb2f18884f-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68" y="4463040"/>
            <a:ext cx="453097" cy="45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Blaskó\Desktop\square-faceboo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24" y="5086539"/>
            <a:ext cx="449586" cy="4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ĺžnik 5"/>
          <p:cNvSpPr/>
          <p:nvPr/>
        </p:nvSpPr>
        <p:spPr>
          <a:xfrm>
            <a:off x="310791" y="908720"/>
            <a:ext cx="849694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Picture 2" descr="Image result for thank you for attention icon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523" b="33058"/>
          <a:stretch/>
        </p:blipFill>
        <p:spPr bwMode="auto">
          <a:xfrm>
            <a:off x="1315348" y="734586"/>
            <a:ext cx="6768751" cy="184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 descr="Image result for arrow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3" name="Obdĺžnik 12"/>
          <p:cNvSpPr/>
          <p:nvPr/>
        </p:nvSpPr>
        <p:spPr>
          <a:xfrm>
            <a:off x="0" y="3583473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more information:</a:t>
            </a:r>
            <a:endParaRPr lang="sk-SK" sz="36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21" b="56590"/>
          <a:stretch/>
        </p:blipFill>
        <p:spPr bwMode="auto">
          <a:xfrm>
            <a:off x="761013" y="5687419"/>
            <a:ext cx="554335" cy="51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ástupný symbol obsahu 2"/>
          <p:cNvSpPr txBox="1">
            <a:spLocks/>
          </p:cNvSpPr>
          <p:nvPr/>
        </p:nvSpPr>
        <p:spPr>
          <a:xfrm>
            <a:off x="899592" y="4508727"/>
            <a:ext cx="6336704" cy="6463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www.danubeknowledgesociety.eu</a:t>
            </a:r>
          </a:p>
          <a:p>
            <a:pPr marL="0" indent="0">
              <a:buFont typeface="Wingdings 3"/>
              <a:buNone/>
            </a:pPr>
            <a:endParaRPr lang="sk-SK" u="sng" dirty="0"/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AutoShape 2" descr="Image result for number 1 transparent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1026" name="Picture 2" descr="Who Made That Twitter Bird? - The New York Tim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18" y="6184957"/>
            <a:ext cx="868322" cy="64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ástupný symbol obsahu 2">
            <a:extLst>
              <a:ext uri="{FF2B5EF4-FFF2-40B4-BE49-F238E27FC236}">
                <a16:creationId xmlns:a16="http://schemas.microsoft.com/office/drawing/2014/main" id="{81004568-2F87-412F-85BC-5F7120FB2BC3}"/>
              </a:ext>
            </a:extLst>
          </p:cNvPr>
          <p:cNvSpPr txBox="1">
            <a:spLocks/>
          </p:cNvSpPr>
          <p:nvPr/>
        </p:nvSpPr>
        <p:spPr>
          <a:xfrm>
            <a:off x="738753" y="6252168"/>
            <a:ext cx="6336704" cy="6998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GB" sz="2600" dirty="0">
                <a:solidFill>
                  <a:srgbClr val="0070C0"/>
                </a:solidFill>
              </a:rPr>
              <a:t>@EUSDR_knowledge</a:t>
            </a: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17" name="Zástupný symbol obsahu 2">
            <a:extLst>
              <a:ext uri="{FF2B5EF4-FFF2-40B4-BE49-F238E27FC236}">
                <a16:creationId xmlns:a16="http://schemas.microsoft.com/office/drawing/2014/main" id="{E1069BDC-2A3F-4CDE-BCAD-D48B5B70E1E5}"/>
              </a:ext>
            </a:extLst>
          </p:cNvPr>
          <p:cNvSpPr txBox="1">
            <a:spLocks/>
          </p:cNvSpPr>
          <p:nvPr/>
        </p:nvSpPr>
        <p:spPr>
          <a:xfrm>
            <a:off x="489365" y="5711460"/>
            <a:ext cx="6336704" cy="6444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rgbClr val="0070C0"/>
                </a:solidFill>
              </a:rPr>
              <a:t>#</a:t>
            </a:r>
            <a:r>
              <a:rPr lang="sk-SK" sz="2600" dirty="0" err="1">
                <a:solidFill>
                  <a:srgbClr val="0070C0"/>
                </a:solidFill>
              </a:rPr>
              <a:t>DanubeKnowledgeSociety</a:t>
            </a: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18" name="Zástupný symbol obsahu 2">
            <a:extLst>
              <a:ext uri="{FF2B5EF4-FFF2-40B4-BE49-F238E27FC236}">
                <a16:creationId xmlns:a16="http://schemas.microsoft.com/office/drawing/2014/main" id="{01B683ED-1873-4882-B0DE-DC992F8F893B}"/>
              </a:ext>
            </a:extLst>
          </p:cNvPr>
          <p:cNvSpPr txBox="1">
            <a:spLocks/>
          </p:cNvSpPr>
          <p:nvPr/>
        </p:nvSpPr>
        <p:spPr>
          <a:xfrm>
            <a:off x="1383389" y="5106489"/>
            <a:ext cx="6336704" cy="5969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f</a:t>
            </a:r>
            <a:r>
              <a:rPr lang="en-GB" dirty="0">
                <a:solidFill>
                  <a:srgbClr val="0070C0"/>
                </a:solidFill>
              </a:rPr>
              <a:t>acebook.com/</a:t>
            </a:r>
            <a:r>
              <a:rPr lang="en-GB" dirty="0" err="1">
                <a:solidFill>
                  <a:srgbClr val="0070C0"/>
                </a:solidFill>
              </a:rPr>
              <a:t>DanubeKnowledgeSociety</a:t>
            </a: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254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942</TotalTime>
  <Words>753</Words>
  <Application>Microsoft Office PowerPoint</Application>
  <PresentationFormat>Prezentácia na obrazovke (4:3)</PresentationFormat>
  <Paragraphs>106</Paragraphs>
  <Slides>6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6</vt:i4>
      </vt:variant>
    </vt:vector>
  </HeadingPairs>
  <TitlesOfParts>
    <vt:vector size="15" baseType="lpstr">
      <vt:lpstr>Arial</vt:lpstr>
      <vt:lpstr>Bookman Old Style</vt:lpstr>
      <vt:lpstr>Calibri</vt:lpstr>
      <vt:lpstr>Gill Sans MT</vt:lpstr>
      <vt:lpstr>Times New Roman</vt:lpstr>
      <vt:lpstr>Wingdings</vt:lpstr>
      <vt:lpstr>Wingdings 3</vt:lpstr>
      <vt:lpstr>Pôvod</vt:lpstr>
      <vt:lpstr>Office Theme</vt:lpstr>
      <vt:lpstr>PA7 activities in the first half of 2021 </vt:lpstr>
      <vt:lpstr> </vt:lpstr>
      <vt:lpstr> </vt:lpstr>
      <vt:lpstr> </vt:lpstr>
      <vt:lpstr> 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ari sz</cp:lastModifiedBy>
  <cp:revision>310</cp:revision>
  <cp:lastPrinted>2016-02-10T14:43:06Z</cp:lastPrinted>
  <dcterms:created xsi:type="dcterms:W3CDTF">2015-12-01T15:20:12Z</dcterms:created>
  <dcterms:modified xsi:type="dcterms:W3CDTF">2021-06-08T09:45:59Z</dcterms:modified>
</cp:coreProperties>
</file>